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278" r:id="rId23"/>
    <p:sldId id="266" r:id="rId24"/>
    <p:sldId id="305" r:id="rId25"/>
    <p:sldId id="317" r:id="rId26"/>
    <p:sldId id="318" r:id="rId27"/>
    <p:sldId id="319" r:id="rId28"/>
    <p:sldId id="320" r:id="rId29"/>
    <p:sldId id="307" r:id="rId30"/>
    <p:sldId id="308" r:id="rId31"/>
    <p:sldId id="309" r:id="rId32"/>
    <p:sldId id="260" r:id="rId33"/>
    <p:sldId id="264" r:id="rId34"/>
    <p:sldId id="267" r:id="rId35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emovil.com/tabla-de-distribucion-normal-estandarizada-tabla-z/" TargetMode="External"/><Relationship Id="rId4" Type="http://schemas.openxmlformats.org/officeDocument/2006/relationships/hyperlink" Target="http://www.est.uc3m.es/esp/nueva_docencia/comp_col_leg/ing_tec_inf_gestion/estadistica/Documentacion/Tablas/tablas2caras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st.uc3m.es/esp/nueva_docencia/comp_col_leg/ing_tec_inf_gestion/estadistica/Documentacion/Tablas/tablas2caras.pdf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youtube.com/watch?v=JuLu2PDt3dc" TargetMode="External"/><Relationship Id="rId12" Type="http://schemas.openxmlformats.org/officeDocument/2006/relationships/hyperlink" Target="https://www.superprof.es/apuntes/escolar/matematicas/probabilidades/distribucion-normal/ejercicios-de-la-distribucion-normal.html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7_ktqfVseU" TargetMode="External"/><Relationship Id="rId11" Type="http://schemas.openxmlformats.org/officeDocument/2006/relationships/hyperlink" Target="https://www.slideshare.net/chcluz/tarea-5-ejercicios-de-libro-de-lind" TargetMode="External"/><Relationship Id="rId5" Type="http://schemas.openxmlformats.org/officeDocument/2006/relationships/image" Target="../media/image35.png"/><Relationship Id="rId10" Type="http://schemas.openxmlformats.org/officeDocument/2006/relationships/hyperlink" Target="https://matemovil.com/distribucion-normal-ejercicios-resueltos/" TargetMode="External"/><Relationship Id="rId4" Type="http://schemas.microsoft.com/office/2007/relationships/hdphoto" Target="../media/hdphoto1.wdp"/><Relationship Id="rId9" Type="http://schemas.openxmlformats.org/officeDocument/2006/relationships/hyperlink" Target="https://matemovil.com/tabla-de-distribucion-normal-estandarizada-tabla-z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0" t="1621" r="9834" b="-253"/>
          <a:stretch/>
        </p:blipFill>
        <p:spPr>
          <a:xfrm>
            <a:off x="-8791" y="0"/>
            <a:ext cx="4800598" cy="691954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-8791" y="0"/>
            <a:ext cx="4800598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655823"/>
            <a:ext cx="3124200" cy="12637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3456019" y="250566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541491" y="405977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A1BED3-3E2A-4DE2-B9EE-6CFC8AA91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354" y="962921"/>
            <a:ext cx="8862646" cy="502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5B3AB6A-6231-4D64-AEA8-DBAB4D32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50" y="1085418"/>
            <a:ext cx="8657490" cy="53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9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11F4D1-D7FC-4D39-B394-2BD971967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062" y="1017380"/>
            <a:ext cx="8468751" cy="54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8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LINK DE ACCESO A LA TABLA DE DISTRIBUCIÓN NORMAL: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89" y="1674055"/>
            <a:ext cx="79477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 continuación podrás acceder, por medio de éste link no sólo a la tabla de distribución normal, sino además a la de </a:t>
            </a:r>
            <a:r>
              <a:rPr lang="es-CO" dirty="0" err="1"/>
              <a:t>student</a:t>
            </a:r>
            <a:r>
              <a:rPr lang="es-CO" dirty="0"/>
              <a:t>, Pearson, Fisher, entre otras importantes.</a:t>
            </a:r>
          </a:p>
          <a:p>
            <a:endParaRPr lang="es-CO" dirty="0"/>
          </a:p>
          <a:p>
            <a:r>
              <a:rPr lang="es-CO" dirty="0"/>
              <a:t>Retomado de: </a:t>
            </a:r>
            <a:r>
              <a:rPr lang="es-CO" dirty="0">
                <a:hlinkClick r:id="rId4"/>
              </a:rPr>
              <a:t>http://www.est.uc3m.es/esp/nueva_docencia/comp_col_leg/ing_tec_inf_gestion/estadistica/Documentacion/Tablas/tablas2caras.pdf</a:t>
            </a:r>
            <a:endParaRPr lang="es-CO" dirty="0"/>
          </a:p>
          <a:p>
            <a:endParaRPr lang="es-CO" dirty="0"/>
          </a:p>
          <a:p>
            <a:r>
              <a:rPr lang="es-CO" dirty="0"/>
              <a:t>Adicionalmente otro link cuando los valores no son con respecto a la media sino tiene un margen entre dos límites:</a:t>
            </a:r>
          </a:p>
          <a:p>
            <a:endParaRPr lang="es-CO" dirty="0"/>
          </a:p>
          <a:p>
            <a:r>
              <a:rPr lang="es-CO" dirty="0">
                <a:hlinkClick r:id="rId5"/>
              </a:rPr>
              <a:t>https://matemovil.com/tabla-de-distribucion-normal-estandarizada-tabla-z/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3021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3199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0.7611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0.9987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0.7881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6535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0.3594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0.7611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0.9987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0.7881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67465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0.0011</a:t>
            </a:r>
          </a:p>
          <a:p>
            <a:r>
              <a:rPr lang="es-CO" sz="2800" dirty="0"/>
              <a:t>0.7611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0.9987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0.7881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3379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0.0011</a:t>
            </a:r>
          </a:p>
          <a:p>
            <a:r>
              <a:rPr lang="es-CO" sz="2800" dirty="0"/>
              <a:t>0.7611</a:t>
            </a:r>
          </a:p>
          <a:p>
            <a:r>
              <a:rPr lang="es-CO" sz="2800" dirty="0"/>
              <a:t>0.9987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0.7881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65959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0.0011</a:t>
            </a:r>
          </a:p>
          <a:p>
            <a:r>
              <a:rPr lang="es-CO" sz="2800" dirty="0"/>
              <a:t>0.7611</a:t>
            </a:r>
          </a:p>
          <a:p>
            <a:r>
              <a:rPr lang="es-CO" sz="2800" dirty="0"/>
              <a:t>0.9987</a:t>
            </a:r>
          </a:p>
          <a:p>
            <a:r>
              <a:rPr lang="es-CO" sz="2800" dirty="0"/>
              <a:t>0.7881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39397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0">
                <a:srgbClr val="183357">
                  <a:shade val="30000"/>
                  <a:satMod val="115000"/>
                </a:srgbClr>
              </a:gs>
              <a:gs pos="50000">
                <a:srgbClr val="183357">
                  <a:shade val="67500"/>
                  <a:satMod val="115000"/>
                </a:srgbClr>
              </a:gs>
              <a:gs pos="100000">
                <a:srgbClr val="183357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6" t="50342" r="29261" b="18562"/>
          <a:stretch/>
        </p:blipFill>
        <p:spPr>
          <a:xfrm>
            <a:off x="595945" y="1733550"/>
            <a:ext cx="4487394" cy="34901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75" y="2728872"/>
            <a:ext cx="1406003" cy="1240591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5789351" y="2657470"/>
            <a:ext cx="271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DISTRIBUCIÓN NORMAL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99588" y="2657470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5789351" y="3350952"/>
            <a:ext cx="2545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Ejercicios aplicando la </a:t>
            </a:r>
          </a:p>
          <a:p>
            <a:r>
              <a:rPr lang="es-MX" sz="1600" b="1" dirty="0">
                <a:latin typeface="Morn Thin" panose="00000200000000000000" pitchFamily="50" charset="0"/>
              </a:rPr>
              <a:t>Distribución normal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/>
          <p:cNvSpPr txBox="1"/>
          <p:nvPr/>
        </p:nvSpPr>
        <p:spPr>
          <a:xfrm>
            <a:off x="5789350" y="4126047"/>
            <a:ext cx="375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EJEMPLOS APLICADOS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adroTexto 24"/>
          <p:cNvSpPr txBox="1"/>
          <p:nvPr/>
        </p:nvSpPr>
        <p:spPr>
          <a:xfrm>
            <a:off x="5789351" y="4885192"/>
            <a:ext cx="3417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latin typeface="Morn Thin" panose="00000200000000000000" pitchFamily="50" charset="0"/>
              </a:rPr>
              <a:t>CONCLUSIONES</a:t>
            </a:r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b="42993"/>
          <a:stretch/>
        </p:blipFill>
        <p:spPr>
          <a:xfrm>
            <a:off x="2321746" y="99756"/>
            <a:ext cx="1647034" cy="182429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t="82686" b="-3359"/>
          <a:stretch/>
        </p:blipFill>
        <p:spPr>
          <a:xfrm>
            <a:off x="3184612" y="1295400"/>
            <a:ext cx="1399170" cy="561975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64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0.0011</a:t>
            </a:r>
          </a:p>
          <a:p>
            <a:r>
              <a:rPr lang="es-CO" sz="2800" dirty="0"/>
              <a:t>0.7611</a:t>
            </a:r>
          </a:p>
          <a:p>
            <a:r>
              <a:rPr lang="es-CO" sz="2800" dirty="0"/>
              <a:t>0.9987</a:t>
            </a:r>
          </a:p>
          <a:p>
            <a:r>
              <a:rPr lang="es-CO" sz="2800" dirty="0"/>
              <a:t>0.7881</a:t>
            </a:r>
          </a:p>
          <a:p>
            <a:r>
              <a:rPr lang="es-CO" sz="2800" dirty="0"/>
              <a:t>0.6554</a:t>
            </a:r>
          </a:p>
          <a:p>
            <a:r>
              <a:rPr lang="es-CO" sz="2800" dirty="0">
                <a:solidFill>
                  <a:schemeClr val="bg2"/>
                </a:solidFill>
              </a:rPr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419206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7702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Encuentra los siguientes valores utilizando la tabla sin tomar en cuenta las condiciones iniciales de probabilidad: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E1C3A-58AC-49A0-B35D-6F137BC3BEF1}"/>
              </a:ext>
            </a:extLst>
          </p:cNvPr>
          <p:cNvSpPr txBox="1"/>
          <p:nvPr/>
        </p:nvSpPr>
        <p:spPr>
          <a:xfrm>
            <a:off x="386590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- 0.36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0.71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3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0.8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0.4</a:t>
            </a:r>
          </a:p>
          <a:p>
            <a:pPr marL="342900" indent="-342900">
              <a:buFont typeface="+mj-lt"/>
              <a:buAutoNum type="alphaLcParenR"/>
            </a:pPr>
            <a:r>
              <a:rPr lang="es-CO" sz="2800" dirty="0"/>
              <a:t>Z= - 3</a:t>
            </a:r>
          </a:p>
          <a:p>
            <a:pPr marL="342900" indent="-342900">
              <a:buFont typeface="+mj-lt"/>
              <a:buAutoNum type="alphaLcParenR"/>
            </a:pPr>
            <a:endParaRPr lang="es-CO" sz="2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FA0B77-5026-44D7-A31C-965281554515}"/>
              </a:ext>
            </a:extLst>
          </p:cNvPr>
          <p:cNvSpPr txBox="1"/>
          <p:nvPr/>
        </p:nvSpPr>
        <p:spPr>
          <a:xfrm>
            <a:off x="2595218" y="1674055"/>
            <a:ext cx="19767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0.6406</a:t>
            </a:r>
          </a:p>
          <a:p>
            <a:r>
              <a:rPr lang="es-CO" sz="2800" dirty="0"/>
              <a:t>0.0011</a:t>
            </a:r>
          </a:p>
          <a:p>
            <a:r>
              <a:rPr lang="es-CO" sz="2800" dirty="0"/>
              <a:t>0.7611</a:t>
            </a:r>
          </a:p>
          <a:p>
            <a:r>
              <a:rPr lang="es-CO" sz="2800" dirty="0"/>
              <a:t>0.9987</a:t>
            </a:r>
          </a:p>
          <a:p>
            <a:r>
              <a:rPr lang="es-CO" sz="2800" dirty="0"/>
              <a:t>0.7881</a:t>
            </a:r>
          </a:p>
          <a:p>
            <a:r>
              <a:rPr lang="es-CO" sz="2800" dirty="0"/>
              <a:t>0.6554</a:t>
            </a:r>
          </a:p>
          <a:p>
            <a:r>
              <a:rPr lang="es-CO" sz="2800" dirty="0"/>
              <a:t>0.0013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127715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1" y="2106534"/>
            <a:ext cx="2528428" cy="252842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81"/>
          <a:stretch/>
        </p:blipFill>
        <p:spPr>
          <a:xfrm>
            <a:off x="3679223" y="3182815"/>
            <a:ext cx="2310844" cy="3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0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3254271" y="401276"/>
            <a:ext cx="7478352" cy="1276104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-197199" y="-220296"/>
            <a:ext cx="2578466" cy="500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/>
          <a:stretch/>
        </p:blipFill>
        <p:spPr>
          <a:xfrm>
            <a:off x="6637860" y="1673340"/>
            <a:ext cx="2438788" cy="518465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70430" y="2106533"/>
            <a:ext cx="2608341" cy="260834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64"/>
          <a:stretch/>
        </p:blipFill>
        <p:spPr>
          <a:xfrm>
            <a:off x="3649915" y="3176250"/>
            <a:ext cx="2449369" cy="4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89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B545106-0135-440B-84DA-4D63B230DB36}"/>
              </a:ext>
            </a:extLst>
          </p:cNvPr>
          <p:cNvSpPr txBox="1"/>
          <p:nvPr/>
        </p:nvSpPr>
        <p:spPr>
          <a:xfrm>
            <a:off x="506437" y="970671"/>
            <a:ext cx="71041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3600" dirty="0"/>
              <a:t>P (0 ≤ Z ≤ 1.25)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600" dirty="0"/>
              <a:t>P (Z ≥ 1.25)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600" dirty="0"/>
              <a:t>P (Z ≤ - 1.25)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3600" dirty="0"/>
              <a:t>P (0 ≤ Z ≤ 1.33)</a:t>
            </a:r>
          </a:p>
          <a:p>
            <a:pPr marL="342900" indent="-342900">
              <a:buFont typeface="+mj-lt"/>
              <a:buAutoNum type="alphaLcParenR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18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C29D08-9CDD-42CF-8C64-58D74431F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589" y="878306"/>
            <a:ext cx="8061070" cy="37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77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BE496EC-5708-41A8-9398-2EBDCD73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509712"/>
            <a:ext cx="82010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60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32219B-4870-4548-A0A0-31419082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7" y="1462830"/>
            <a:ext cx="8470232" cy="25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D35D3FE-0B0A-44C3-9086-CEA1FEB4C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1371600"/>
            <a:ext cx="8296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3D9E44-8602-4912-8CAB-9DAE1487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9" y="946930"/>
            <a:ext cx="8638988" cy="15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r="-1919"/>
          <a:stretch/>
        </p:blipFill>
        <p:spPr>
          <a:xfrm>
            <a:off x="0" y="-25401"/>
            <a:ext cx="6438900" cy="688340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-8792" y="0"/>
            <a:ext cx="7412891" cy="6858000"/>
          </a:xfrm>
          <a:prstGeom prst="rect">
            <a:avLst/>
          </a:prstGeom>
          <a:solidFill>
            <a:srgbClr val="4A318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raso 2"/>
          <p:cNvSpPr/>
          <p:nvPr/>
        </p:nvSpPr>
        <p:spPr>
          <a:xfrm rot="10800000">
            <a:off x="2286000" y="-25402"/>
            <a:ext cx="6858000" cy="6858000"/>
          </a:xfrm>
          <a:prstGeom prst="flowChartDelay">
            <a:avLst/>
          </a:prstGeom>
          <a:solidFill>
            <a:srgbClr val="183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113569" y="1851268"/>
            <a:ext cx="3313967" cy="3130062"/>
          </a:xfrm>
          <a:prstGeom prst="ellipse">
            <a:avLst/>
          </a:prstGeom>
          <a:solidFill>
            <a:srgbClr val="76CB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859695" y="2951943"/>
            <a:ext cx="353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  <a:latin typeface="Morn Thin" panose="00000200000000000000" pitchFamily="50" charset="0"/>
              </a:rPr>
              <a:t>TEMA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0" b="69101"/>
          <a:stretch/>
        </p:blipFill>
        <p:spPr>
          <a:xfrm>
            <a:off x="3303659" y="3367443"/>
            <a:ext cx="1468391" cy="21190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63824" y="2808873"/>
            <a:ext cx="38557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ES" altLang="es-CO" sz="4000" dirty="0">
                <a:solidFill>
                  <a:schemeClr val="bg1"/>
                </a:solidFill>
              </a:rPr>
              <a:t>Distribución de probabilidad normal</a:t>
            </a:r>
          </a:p>
          <a:p>
            <a:pPr>
              <a:lnSpc>
                <a:spcPct val="80000"/>
              </a:lnSpc>
            </a:pPr>
            <a:endParaRPr lang="es-ES" altLang="es-CO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1650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3D9E44-8602-4912-8CAB-9DAE1487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9" y="946930"/>
            <a:ext cx="8638988" cy="152898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C07679-5945-448A-8690-3BD84B734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" y="2394048"/>
            <a:ext cx="6791560" cy="38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19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Resuelve los siguientes ejercicios: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13D9E44-8602-4912-8CAB-9DAE1487A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9" y="946930"/>
            <a:ext cx="8638988" cy="15289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F9E9D3-4AE1-493E-A1E0-F71955DC7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346" y="2320145"/>
            <a:ext cx="7250030" cy="43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38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/>
          <a:stretch/>
        </p:blipFill>
        <p:spPr>
          <a:xfrm flipH="1">
            <a:off x="6362" y="1"/>
            <a:ext cx="9137638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-1"/>
            <a:ext cx="9144000" cy="6880852"/>
          </a:xfrm>
          <a:prstGeom prst="rect">
            <a:avLst/>
          </a:prstGeom>
          <a:solidFill>
            <a:srgbClr val="4A318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ángulo rectángulo 2"/>
          <p:cNvSpPr/>
          <p:nvPr/>
        </p:nvSpPr>
        <p:spPr>
          <a:xfrm rot="2302219">
            <a:off x="7007290" y="743948"/>
            <a:ext cx="4273421" cy="5392956"/>
          </a:xfrm>
          <a:prstGeom prst="rtTriangle">
            <a:avLst/>
          </a:prstGeom>
          <a:solidFill>
            <a:srgbClr val="12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247290" y="1"/>
            <a:ext cx="688874" cy="98566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317846" y="6284647"/>
            <a:ext cx="30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Bibliografía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47" y="796977"/>
            <a:ext cx="4526715" cy="562362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07836" y="204021"/>
            <a:ext cx="872832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Links de apoyo para profundización del tema:</a:t>
            </a: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https://www.youtube.com/watch?v=T7_ktqfVseU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https://www.youtube.com/watch?v=JuLu2PDt3dc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http://www.est.uc3m.es/esp/nueva_docencia/comp_col_leg/ing_tec_inf_gestion/estadistica/Documentacion/Tablas/tablas2caras.pdf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https://matemovil.com/tabla-de-distribucion-normal-estandarizada-tabla-z/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https://matemovil.com/distribucion-normal-ejercicios-resueltos/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https://www.slideshare.net/chcluz/tarea-5-ejercicios-de-libro-de-lind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  <a:hlinkClick r:id="rId12"/>
              </a:rPr>
              <a:t>https://www.superprof.es/apuntes/escolar/matematicas/probabilidades/distribucion-normal/ejercicios-de-la-distribucion-normal.html</a:t>
            </a:r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rgbClr val="FFFF00"/>
              </a:solidFill>
            </a:endParaRPr>
          </a:p>
          <a:p>
            <a:r>
              <a:rPr lang="es-CO" sz="2000" dirty="0">
                <a:solidFill>
                  <a:srgbClr val="FFFF00"/>
                </a:solidFill>
              </a:rPr>
              <a:t>https://matemovil.com/wp-content/uploads/2018/06/Distribuci%C3%B3n-Normal-Ejercicios-Resueltos-PDF.pdf</a:t>
            </a:r>
          </a:p>
          <a:p>
            <a:endParaRPr lang="es-CO" sz="2000" dirty="0">
              <a:solidFill>
                <a:srgbClr val="FFFF00"/>
              </a:solidFill>
            </a:endParaRPr>
          </a:p>
          <a:p>
            <a:endParaRPr lang="es-CO" sz="2000" dirty="0">
              <a:solidFill>
                <a:schemeClr val="bg1"/>
              </a:solidFill>
            </a:endParaRPr>
          </a:p>
          <a:p>
            <a:endParaRPr lang="es-CO" sz="2000" dirty="0">
              <a:solidFill>
                <a:schemeClr val="bg1"/>
              </a:solidFill>
            </a:endParaRPr>
          </a:p>
          <a:p>
            <a:endParaRPr lang="es-CO" sz="2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lphaLcParenR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444184" y="1578841"/>
            <a:ext cx="211016" cy="211016"/>
          </a:xfrm>
          <a:prstGeom prst="ellipse">
            <a:avLst/>
          </a:prstGeom>
          <a:solidFill>
            <a:srgbClr val="4175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047132" y="2679319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La distribución normal demuestra un método confiable de probabilidad a partir de las áreas que la componen.</a:t>
            </a:r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047132" y="1944152"/>
            <a:ext cx="323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rgbClr val="123258"/>
                </a:solidFill>
                <a:latin typeface="+mj-lt"/>
              </a:rPr>
              <a:t>CONCLUSIONES</a:t>
            </a:r>
            <a:endParaRPr lang="en-US" sz="3200" dirty="0">
              <a:solidFill>
                <a:srgbClr val="123258"/>
              </a:solidFill>
              <a:latin typeface="+mj-lt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18344" y="2731552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2047132" y="3630005"/>
            <a:ext cx="5979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Se pueden encontrar varias tablas de distribución normal, por lo que es necesario graficar el problema para conocer cuál se debe usar.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818344" y="3682238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2047132" y="4632924"/>
            <a:ext cx="597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183357"/>
                </a:solidFill>
              </a:rPr>
              <a:t>Los resultados obtenidos son porcentajes, que representan las áreas bajo la curva de la campana de Gauss.</a:t>
            </a:r>
            <a:endParaRPr lang="en-US" dirty="0">
              <a:solidFill>
                <a:srgbClr val="183357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1818344" y="4685157"/>
            <a:ext cx="228788" cy="228788"/>
          </a:xfrm>
          <a:prstGeom prst="ellipse">
            <a:avLst/>
          </a:prstGeom>
          <a:solidFill>
            <a:srgbClr val="76C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30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1" y="0"/>
            <a:ext cx="4791806" cy="6858000"/>
          </a:xfrm>
          <a:prstGeom prst="rect">
            <a:avLst/>
          </a:prstGeom>
          <a:solidFill>
            <a:srgbClr val="4A318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1833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3"/>
          <a:stretch/>
        </p:blipFill>
        <p:spPr>
          <a:xfrm>
            <a:off x="2761591" y="1112515"/>
            <a:ext cx="6373618" cy="463296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6363609" y="5877709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 DE 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7648286" y="443344"/>
            <a:ext cx="3267000" cy="557480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/>
          <a:stretch/>
        </p:blipFill>
        <p:spPr>
          <a:xfrm>
            <a:off x="868762" y="758"/>
            <a:ext cx="2578466" cy="500981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25" y="1802374"/>
            <a:ext cx="2539891" cy="22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6128424"/>
            <a:ext cx="932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rgbClr val="123258"/>
                </a:solidFill>
              </a:rPr>
              <a:t>Bibliografía: Estadística para administración y economía; Paul </a:t>
            </a:r>
            <a:r>
              <a:rPr lang="es-CO" dirty="0" err="1">
                <a:solidFill>
                  <a:srgbClr val="123258"/>
                </a:solidFill>
              </a:rPr>
              <a:t>Newbold</a:t>
            </a:r>
            <a:r>
              <a:rPr lang="es-CO" dirty="0">
                <a:solidFill>
                  <a:srgbClr val="123258"/>
                </a:solidFill>
              </a:rPr>
              <a:t>, William Carlson, Betty Thorne; Pearson 2008.</a:t>
            </a:r>
            <a:endParaRPr lang="en-US" dirty="0">
              <a:solidFill>
                <a:srgbClr val="123258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FB9588-67B3-4284-BD70-766324EE4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7105"/>
          <a:stretch/>
        </p:blipFill>
        <p:spPr>
          <a:xfrm>
            <a:off x="280530" y="1287378"/>
            <a:ext cx="8398283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064F3E-3E17-4A7A-8F0D-994FABC1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78" y="975283"/>
            <a:ext cx="8476735" cy="45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0C0564-92AE-4867-8A77-8CDA41853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50" y="1055607"/>
            <a:ext cx="8794650" cy="54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F5DC0A-95E8-490B-A605-18E1743EC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750" y="1085418"/>
            <a:ext cx="8726907" cy="40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1D5FD9-9E59-4703-B554-5713011C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4" y="1220370"/>
            <a:ext cx="82962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6589" y="183977"/>
            <a:ext cx="564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123258"/>
                </a:solidFill>
                <a:latin typeface="Morn Thin" panose="00000200000000000000" pitchFamily="50" charset="0"/>
              </a:rPr>
              <a:t>DISTRIBUCIÓN NORMAL </a:t>
            </a:r>
            <a:endParaRPr lang="en-US" sz="2800" b="1" dirty="0">
              <a:solidFill>
                <a:srgbClr val="123258"/>
              </a:solidFill>
              <a:latin typeface="Morn Thin" panose="00000200000000000000" pitchFamily="50" charset="0"/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7345529" y="5702475"/>
            <a:ext cx="2235600" cy="2111538"/>
          </a:xfrm>
          <a:prstGeom prst="ellipse">
            <a:avLst/>
          </a:prstGeom>
          <a:gradFill flip="none" rotWithShape="1">
            <a:gsLst>
              <a:gs pos="0">
                <a:srgbClr val="123258">
                  <a:shade val="30000"/>
                  <a:satMod val="115000"/>
                </a:srgbClr>
              </a:gs>
              <a:gs pos="50000">
                <a:srgbClr val="123258">
                  <a:shade val="67500"/>
                  <a:satMod val="115000"/>
                </a:srgbClr>
              </a:gs>
              <a:gs pos="100000">
                <a:srgbClr val="123258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7000798" y="5019031"/>
            <a:ext cx="1352276" cy="23658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ECB812-7BB8-4E58-994F-5DDF420C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015" y="1303020"/>
            <a:ext cx="8525022" cy="49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8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821</Words>
  <Application>Microsoft Office PowerPoint</Application>
  <PresentationFormat>Presentación en pantalla (4:3)</PresentationFormat>
  <Paragraphs>183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Emersson Alvarez</cp:lastModifiedBy>
  <cp:revision>36</cp:revision>
  <dcterms:modified xsi:type="dcterms:W3CDTF">2021-07-01T02:56:06Z</dcterms:modified>
</cp:coreProperties>
</file>